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2743200"/>
            <a:ext cx="7315200" cy="7315200"/>
          </a:xfrm>
          <a:prstGeom prst="ellipse">
            <a:avLst/>
          </a:prstGeom>
          <a:solidFill>
            <a:srgbClr val="1CA2DB">
              <a:alpha val="2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828800" y="4114800"/>
            <a:ext cx="5486400" cy="5486400"/>
          </a:xfrm>
          <a:prstGeom prst="ellipse">
            <a:avLst/>
          </a:prstGeom>
          <a:solidFill>
            <a:srgbClr val="E0A838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822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11 · EXAM GUIDANCE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Paper 1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10058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listening exam,</a:t>
            </a:r>
            <a:endParaRPr lang="en-US" sz="6400" dirty="0"/>
          </a:p>
          <a:p>
            <a:pPr indent="0" marL="0">
              <a:buNone/>
            </a:pPr>
            <a:r>
              <a:rPr lang="en-US" sz="64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A to Z.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822960" y="47548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 · Question types · Timings · Tips that score marks.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5852160"/>
            <a:ext cx="4206240" cy="502920"/>
          </a:xfrm>
          <a:prstGeom prst="roundRect">
            <a:avLst>
              <a:gd name="adj" fmla="val 49091"/>
            </a:avLst>
          </a:prstGeom>
          <a:solidFill>
            <a:srgbClr val="1CA2D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5852160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0F2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8692 · June 2026 onwards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 · THE FIRST FIVE MINUTES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time is gold. Don't waste it.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120640" cy="4434840"/>
          </a:xfrm>
          <a:prstGeom prst="roundRect">
            <a:avLst>
              <a:gd name="adj" fmla="val 3711"/>
            </a:avLst>
          </a:prstGeom>
          <a:solidFill>
            <a:srgbClr val="0F2A5E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920240"/>
            <a:ext cx="5120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1CA2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5:00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800" kern="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840480"/>
            <a:ext cx="4937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Reading time at the start.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audio plays. Your pen can move.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51206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ARE allowed on the question paper.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0" y="17830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DO IN THOSE FIVE MINUTES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0" y="2276856"/>
            <a:ext cx="256032" cy="256032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0" y="22768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355080" y="2221992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every question fully.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355080" y="2532888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Yes, every single one. Including the dictation instructions.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0" y="3081528"/>
            <a:ext cx="256032" cy="256032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0" y="30815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55080" y="3026664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Underline the question word.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55080" y="3337560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Who? What? Where? When? Why? How? How many?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943600" y="3886200"/>
            <a:ext cx="256032" cy="256032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0" y="3886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55080" y="3831336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Circle key nouns or numbers.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55080" y="4142232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question asks about 'two reasons', circle the 'two'.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943600" y="4690872"/>
            <a:ext cx="256032" cy="256032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0" y="46908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355080" y="4636008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 the vocabulary.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355080" y="4946904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topic is daily routine, jot the verbs you expect: me levanto, desayuno, voy…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943600" y="5495544"/>
            <a:ext cx="256032" cy="256032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0" y="549554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55080" y="5440680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 the dictation page.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355080" y="5751576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it's coming. Mentally rehearse the three-pass routine before you hear a word.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 · TEN TIPS THAT SCORE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separates the top grade from the rest.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" y="198424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19842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61872" y="187452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write during the first play.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61872" y="219456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for meaning.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126480" y="178308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91072" y="198424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12" name="Text 10"/>
          <p:cNvSpPr/>
          <p:nvPr/>
        </p:nvSpPr>
        <p:spPr>
          <a:xfrm>
            <a:off x="6291072" y="19842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839712" y="187452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as digits.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839712" y="219456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Faster, clearer, no spelling risk.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48640" y="274320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13232" y="294436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17" name="Text 15"/>
          <p:cNvSpPr/>
          <p:nvPr/>
        </p:nvSpPr>
        <p:spPr>
          <a:xfrm>
            <a:off x="713232" y="29443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61872" y="283464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 the question that's asked.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61872" y="315468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 beyond the question doesn't earn extra marks but extra waffle costs time.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126480" y="274320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91072" y="294436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22" name="Text 20"/>
          <p:cNvSpPr/>
          <p:nvPr/>
        </p:nvSpPr>
        <p:spPr>
          <a:xfrm>
            <a:off x="6291072" y="29443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839712" y="283464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Mention both things if asked for two.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839712" y="315468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answer = half marks.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48640" y="370332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390448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27" name="Text 25"/>
          <p:cNvSpPr/>
          <p:nvPr/>
        </p:nvSpPr>
        <p:spPr>
          <a:xfrm>
            <a:off x="713232" y="39044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261872" y="379476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Negatives change everything.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261872" y="411480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for no, nunca, nadie, ningún. They flip the whole meaning.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126480" y="370332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291072" y="390448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32" name="Text 30"/>
          <p:cNvSpPr/>
          <p:nvPr/>
        </p:nvSpPr>
        <p:spPr>
          <a:xfrm>
            <a:off x="6291072" y="39044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839712" y="379476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Tense markers matter.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839712" y="411480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ayer = past · mañana = future · siempre = present.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548640" y="466344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13232" y="486460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37" name="Text 35"/>
          <p:cNvSpPr/>
          <p:nvPr/>
        </p:nvSpPr>
        <p:spPr>
          <a:xfrm>
            <a:off x="713232" y="48646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261872" y="475488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leave a blank.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261872" y="507492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Educated guesses cost nothing.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126480" y="466344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291072" y="486460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42" name="Text 40"/>
          <p:cNvSpPr/>
          <p:nvPr/>
        </p:nvSpPr>
        <p:spPr>
          <a:xfrm>
            <a:off x="6291072" y="48646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6839712" y="475488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handwriting matters.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6839712" y="507492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can't read it back, the examiner can't either.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548640" y="562356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13232" y="582472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47" name="Text 45"/>
          <p:cNvSpPr/>
          <p:nvPr/>
        </p:nvSpPr>
        <p:spPr>
          <a:xfrm>
            <a:off x="713232" y="5824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1261872" y="571500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pauses to write.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1261872" y="603504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They're built in. Don't waste them rereading questions.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26480" y="5623560"/>
            <a:ext cx="5486400" cy="868680"/>
          </a:xfrm>
          <a:prstGeom prst="roundRect">
            <a:avLst>
              <a:gd name="adj" fmla="val 10526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291072" y="5824728"/>
            <a:ext cx="457200" cy="457200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52" name="Text 50"/>
          <p:cNvSpPr/>
          <p:nvPr/>
        </p:nvSpPr>
        <p:spPr>
          <a:xfrm>
            <a:off x="6291072" y="5824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6839712" y="571500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going on a tough question.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6839712" y="603504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let one item ruin the next five.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8 · MISTAKES TO AVOID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costs marks every year.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" y="2039112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61872" y="1892808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Answering in Spanish.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61872" y="2221992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wants answers in English. A perfect Spanish answer scores zero.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783080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91072" y="2039112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12" name="Text 10"/>
          <p:cNvSpPr/>
          <p:nvPr/>
        </p:nvSpPr>
        <p:spPr>
          <a:xfrm>
            <a:off x="6291072" y="20391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839712" y="1892808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the negative.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839712" y="2221992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'No me gusta' and 'me gusta' are opposite answers. Always listen for 'no'.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2862072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13232" y="3118104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17" name="Text 15"/>
          <p:cNvSpPr/>
          <p:nvPr/>
        </p:nvSpPr>
        <p:spPr>
          <a:xfrm>
            <a:off x="713232" y="3118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61872" y="29718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Confusing similar-sound words.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61872" y="3300984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/ trece · llevo / llevamos · de la mañana / de la tarde.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26480" y="2862072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91072" y="3118104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22" name="Text 20"/>
          <p:cNvSpPr/>
          <p:nvPr/>
        </p:nvSpPr>
        <p:spPr>
          <a:xfrm>
            <a:off x="6291072" y="3118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839712" y="29718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Trying to translate every word.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839712" y="3300984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don't need to. Listen for what the question is asking.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3941064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13232" y="4197096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27" name="Text 25"/>
          <p:cNvSpPr/>
          <p:nvPr/>
        </p:nvSpPr>
        <p:spPr>
          <a:xfrm>
            <a:off x="713232" y="4197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261872" y="4050792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during the first play.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261872" y="4379976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miss what comes next while writing what just passed.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126480" y="3941064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291072" y="4197096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32" name="Text 30"/>
          <p:cNvSpPr/>
          <p:nvPr/>
        </p:nvSpPr>
        <p:spPr>
          <a:xfrm>
            <a:off x="6291072" y="4197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839712" y="4050792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Skipping accents in dictation.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839712" y="4379976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Accents are part of correct spelling and score AO3 marks.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48640" y="5020056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13232" y="5276088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37" name="Text 35"/>
          <p:cNvSpPr/>
          <p:nvPr/>
        </p:nvSpPr>
        <p:spPr>
          <a:xfrm>
            <a:off x="713232" y="52760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261872" y="5129784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Leaving blanks.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1261872" y="5458968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Examiners can't award marks to nothing. Always commit to an answer.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126480" y="5020056"/>
            <a:ext cx="5486400" cy="987552"/>
          </a:xfrm>
          <a:prstGeom prst="roundRect">
            <a:avLst>
              <a:gd name="adj" fmla="val 9259"/>
            </a:avLst>
          </a:prstGeom>
          <a:solidFill>
            <a:srgbClr val="FDFAF2"/>
          </a:solidFill>
          <a:ln w="15240">
            <a:solidFill>
              <a:srgbClr val="C54A3A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291072" y="5276088"/>
            <a:ext cx="457200" cy="457200"/>
          </a:xfrm>
          <a:prstGeom prst="ellipse">
            <a:avLst/>
          </a:prstGeom>
          <a:solidFill>
            <a:srgbClr val="C54A3A"/>
          </a:solidFill>
          <a:ln/>
        </p:spPr>
      </p:sp>
      <p:sp>
        <p:nvSpPr>
          <p:cNvPr id="42" name="Text 40"/>
          <p:cNvSpPr/>
          <p:nvPr/>
        </p:nvSpPr>
        <p:spPr>
          <a:xfrm>
            <a:off x="6291072" y="52760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6839712" y="5129784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out of time on dictation.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6839712" y="5458968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third pass to check, not to start. Get a first attempt in pass two.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9 · THE LAST TWO MINUTES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minutes' checking time. Use them.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120640" cy="4434840"/>
          </a:xfrm>
          <a:prstGeom prst="roundRect">
            <a:avLst>
              <a:gd name="adj" fmla="val 3711"/>
            </a:avLst>
          </a:prstGeom>
          <a:solidFill>
            <a:srgbClr val="0E6C75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920240"/>
            <a:ext cx="5120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0" dirty="0">
                <a:solidFill>
                  <a:srgbClr val="E0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2:00</a:t>
            </a:r>
            <a:endParaRPr lang="en-US" sz="110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800" kern="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3840480"/>
            <a:ext cx="49377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End-of-test checking time.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new audio. Your job: catch your own mistakes.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521208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Worth more marks than you think.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943600" y="17830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0E6C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CHECKING ROUTINE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0" y="2276856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0" y="22768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55080" y="2221992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you answered every question?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355080" y="253288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blanks. Educated guess if needed.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943600" y="2935224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0" y="29352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55080" y="2880360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of details given?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55080" y="3191256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question says 'two', have you given two?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943600" y="3593592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0" y="359359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355080" y="3538728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each dictation sentence aloud (in your head).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355080" y="3849624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make sense in Spanish? Do verbs match subjects?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943600" y="4251960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24" name="Text 22"/>
          <p:cNvSpPr/>
          <p:nvPr/>
        </p:nvSpPr>
        <p:spPr>
          <a:xfrm>
            <a:off x="5943600" y="42519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55080" y="4197096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accents and ñ.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55080" y="4507992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señor not senor. inglés not ingles.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943600" y="4910328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0" y="49103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355080" y="4855464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capital letters.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Spanish doesn't capitalise days, months or languages.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0" y="5568696"/>
            <a:ext cx="256032" cy="256032"/>
          </a:xfrm>
          <a:prstGeom prst="ellipse">
            <a:avLst/>
          </a:prstGeom>
          <a:solidFill>
            <a:srgbClr val="E0A838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0" y="55686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355080" y="5513832"/>
            <a:ext cx="5212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handwriting legible.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355080" y="5824728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Re-trace any letters that aren't clear.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10 · THE LAST 24 HOURS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helps. What doesn't.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394960" cy="4434840"/>
          </a:xfrm>
          <a:prstGeom prst="roundRect">
            <a:avLst>
              <a:gd name="adj" fmla="val 3711"/>
            </a:avLst>
          </a:prstGeom>
          <a:solidFill>
            <a:srgbClr val="FDFAF2"/>
          </a:solidFill>
          <a:ln w="254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9659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HELPS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2377440"/>
            <a:ext cx="50292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Eat breakfast.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brain that runs on toast scores more marks than one that runs on nerves.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to one Spanish track at breakfast.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Tune your ear. A NotebookLM overview, a podcast, the news. Anything in Spanish.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your flashcards quickly.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minutes on the Hillside topic flashcards. Just the words you flagged 'Again'.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Re-read these slides.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Skim the 'mistakes to avoid' page so they're top of mind.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17920" y="1783080"/>
            <a:ext cx="5394960" cy="4434840"/>
          </a:xfrm>
          <a:prstGeom prst="roundRect">
            <a:avLst>
              <a:gd name="adj" fmla="val 3711"/>
            </a:avLst>
          </a:prstGeom>
          <a:solidFill>
            <a:srgbClr val="FDFAF2"/>
          </a:solidFill>
          <a:ln w="25400">
            <a:solidFill>
              <a:srgbClr val="C54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196596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54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DOESN'T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46520" y="2377440"/>
            <a:ext cx="50292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Cramming new vocabulary at midnight.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can't learn 200 new words in twelve hours. Sleep helps more.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Drilling unfamiliar grammar.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it isn't already there, today won't fix it. Build on what you know.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Comparing notes with classmates.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panic is contagious. Stay inside your own head.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 drinks.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pounding heart makes accent marks shake. Water and a banana win.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2A5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11064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i="1" dirty="0">
                <a:solidFill>
                  <a:srgbClr val="E0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¡Buena suerte!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548640" y="301752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You've done the practice. Now do the paper.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914400" y="4114800"/>
            <a:ext cx="2514600" cy="1371600"/>
          </a:xfrm>
          <a:prstGeom prst="roundRect">
            <a:avLst>
              <a:gd name="adj" fmla="val 10000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1CA2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429768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51560" y="48006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questions in your five minutes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584448" y="4114800"/>
            <a:ext cx="2514600" cy="1371600"/>
          </a:xfrm>
          <a:prstGeom prst="roundRect">
            <a:avLst>
              <a:gd name="adj" fmla="val 10000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1CA2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84448" y="429768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721608" y="48006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full attention on the first play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254496" y="4114800"/>
            <a:ext cx="2514600" cy="1371600"/>
          </a:xfrm>
          <a:prstGeom prst="roundRect">
            <a:avLst>
              <a:gd name="adj" fmla="val 10000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1CA2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54496" y="429768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391656" y="48006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carefully on the second play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924544" y="4114800"/>
            <a:ext cx="2514600" cy="1371600"/>
          </a:xfrm>
          <a:prstGeom prst="roundRect">
            <a:avLst>
              <a:gd name="adj" fmla="val 10000"/>
            </a:avLst>
          </a:prstGeom>
          <a:solidFill>
            <a:srgbClr val="FFFFFF">
              <a:alpha val="12000"/>
            </a:srgbClr>
          </a:solidFill>
          <a:ln w="19050">
            <a:solidFill>
              <a:srgbClr val="1CA2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24544" y="4297680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061704" y="480060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your final two minutes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612648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hillsidespanish.com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· ORIENT YOURSELF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paper matters.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5120640" cy="4206240"/>
          </a:xfrm>
          <a:prstGeom prst="roundRect">
            <a:avLst>
              <a:gd name="adj" fmla="val 4348"/>
            </a:avLst>
          </a:prstGeom>
          <a:solidFill>
            <a:srgbClr val="0F2A5E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2194560"/>
            <a:ext cx="51206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18000" dirty="0"/>
          </a:p>
        </p:txBody>
      </p:sp>
      <p:sp>
        <p:nvSpPr>
          <p:cNvPr id="7" name="Text 5"/>
          <p:cNvSpPr/>
          <p:nvPr/>
        </p:nvSpPr>
        <p:spPr>
          <a:xfrm>
            <a:off x="4023360" y="242316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i="1" dirty="0">
                <a:solidFill>
                  <a:srgbClr val="E0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</a:t>
            </a:r>
            <a:endParaRPr lang="en-US" sz="8000" dirty="0"/>
          </a:p>
        </p:txBody>
      </p:sp>
      <p:sp>
        <p:nvSpPr>
          <p:cNvPr id="8" name="Text 6"/>
          <p:cNvSpPr/>
          <p:nvPr/>
        </p:nvSpPr>
        <p:spPr>
          <a:xfrm>
            <a:off x="548640" y="457200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your final GCSE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5120640"/>
            <a:ext cx="4937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weight as Speaking, Reading and Writing.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mark on this paper is worth gold.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943600" y="2020824"/>
            <a:ext cx="292608" cy="292608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6596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Tested in English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0" y="240487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questions and responses in English.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943600" y="3118104"/>
            <a:ext cx="292608" cy="292608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306324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dictionaries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0" y="350215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at any point — including reading time.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943600" y="4215384"/>
            <a:ext cx="292608" cy="292608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0" y="416052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 recording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459943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speakers, clear, moderate pace.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943600" y="5312664"/>
            <a:ext cx="292608" cy="292608"/>
          </a:xfrm>
          <a:prstGeom prst="ellipse">
            <a:avLst/>
          </a:prstGeom>
          <a:solidFill>
            <a:srgbClr val="1CA2DB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525780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Five-week speaking window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00800" y="569671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Paper 1 is sat in the formal exam slot.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Dress for the marathon, not the sprint.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TIER · AT A GLANCE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 marks · 35 minutes.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F2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marks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E6C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</a:t>
            </a:r>
            <a:endParaRPr lang="en-US" sz="6400" dirty="0"/>
          </a:p>
        </p:txBody>
      </p:sp>
      <p:sp>
        <p:nvSpPr>
          <p:cNvPr id="10" name="Text 8"/>
          <p:cNvSpPr/>
          <p:nvPr/>
        </p:nvSpPr>
        <p:spPr>
          <a:xfrm>
            <a:off x="338328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total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E0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</a:t>
            </a:r>
            <a:endParaRPr lang="en-US" sz="6400" dirty="0"/>
          </a:p>
        </p:txBody>
      </p:sp>
      <p:sp>
        <p:nvSpPr>
          <p:cNvPr id="13" name="Text 11"/>
          <p:cNvSpPr/>
          <p:nvPr/>
        </p:nvSpPr>
        <p:spPr>
          <a:xfrm>
            <a:off x="621792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marks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05256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5256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C54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6400" dirty="0"/>
          </a:p>
        </p:txBody>
      </p:sp>
      <p:sp>
        <p:nvSpPr>
          <p:cNvPr id="16" name="Text 14"/>
          <p:cNvSpPr/>
          <p:nvPr/>
        </p:nvSpPr>
        <p:spPr>
          <a:xfrm>
            <a:off x="905256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 marks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794760"/>
            <a:ext cx="5532120" cy="2423160"/>
          </a:xfrm>
          <a:prstGeom prst="roundRect">
            <a:avLst>
              <a:gd name="adj" fmla="val 6792"/>
            </a:avLst>
          </a:prstGeom>
          <a:solidFill>
            <a:srgbClr val="0F2A5E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9319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· LISTENING COMPREHENSION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224528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 marks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777240" y="4709160"/>
            <a:ext cx="5212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questions in English; answers in English or non-verbal.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 of question types and source genres.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item heard </a:t>
            </a:r>
            <a:pPr indent="0" marL="0">
              <a:buNone/>
            </a:pPr>
            <a:r>
              <a:rPr lang="en-US" sz="12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twice</a:t>
            </a:r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 built-in reading and answering pauses.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263640" y="3794760"/>
            <a:ext cx="5349240" cy="2423160"/>
          </a:xfrm>
          <a:prstGeom prst="roundRect">
            <a:avLst>
              <a:gd name="adj" fmla="val 6792"/>
            </a:avLst>
          </a:prstGeom>
          <a:solidFill>
            <a:srgbClr val="0E6C75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39319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 · DICTATION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92240" y="4224528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marks (4 AO1 + 4 AO3)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492240" y="4709160"/>
            <a:ext cx="50292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20 words to write down in Spanish.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words from outside the vocab list.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sentence heard </a:t>
            </a:r>
            <a:pPr indent="0" marL="0">
              <a:buNone/>
            </a:pPr>
            <a:r>
              <a:rPr lang="en-US" sz="12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times</a:t>
            </a:r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full, in chunks, full again.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C54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TIER · AT A GLANCE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 marks · 45 minutes.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F2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marks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E6C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</a:t>
            </a:r>
            <a:endParaRPr lang="en-US" sz="6400" dirty="0"/>
          </a:p>
        </p:txBody>
      </p:sp>
      <p:sp>
        <p:nvSpPr>
          <p:cNvPr id="10" name="Text 8"/>
          <p:cNvSpPr/>
          <p:nvPr/>
        </p:nvSpPr>
        <p:spPr>
          <a:xfrm>
            <a:off x="338328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total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E0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</a:t>
            </a:r>
            <a:endParaRPr lang="en-US" sz="6400" dirty="0"/>
          </a:p>
        </p:txBody>
      </p:sp>
      <p:sp>
        <p:nvSpPr>
          <p:cNvPr id="13" name="Text 11"/>
          <p:cNvSpPr/>
          <p:nvPr/>
        </p:nvSpPr>
        <p:spPr>
          <a:xfrm>
            <a:off x="621792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marks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052560" y="1783080"/>
            <a:ext cx="2651760" cy="1737360"/>
          </a:xfrm>
          <a:prstGeom prst="roundRect">
            <a:avLst>
              <a:gd name="adj" fmla="val 9474"/>
            </a:avLst>
          </a:prstGeom>
          <a:solidFill>
            <a:srgbClr val="FBF3E3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52560" y="187452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C54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6400" dirty="0"/>
          </a:p>
        </p:txBody>
      </p:sp>
      <p:sp>
        <p:nvSpPr>
          <p:cNvPr id="16" name="Text 14"/>
          <p:cNvSpPr/>
          <p:nvPr/>
        </p:nvSpPr>
        <p:spPr>
          <a:xfrm>
            <a:off x="9052560" y="29260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 marks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794760"/>
            <a:ext cx="5532120" cy="2423160"/>
          </a:xfrm>
          <a:prstGeom prst="roundRect">
            <a:avLst>
              <a:gd name="adj" fmla="val 6792"/>
            </a:avLst>
          </a:prstGeom>
          <a:solidFill>
            <a:srgbClr val="0F2A5E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931920"/>
            <a:ext cx="5212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· LISTENING COMPREHENSION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" y="4224528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 marks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777240" y="4709160"/>
            <a:ext cx="5212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questions in English; answers in English or non-verbal.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pieces, more opinion + inference, more detail.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item heard </a:t>
            </a:r>
            <a:pPr indent="0" marL="0">
              <a:buNone/>
            </a:pPr>
            <a:r>
              <a:rPr lang="en-US" sz="12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twice</a:t>
            </a:r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263640" y="3794760"/>
            <a:ext cx="5349240" cy="2423160"/>
          </a:xfrm>
          <a:prstGeom prst="roundRect">
            <a:avLst>
              <a:gd name="adj" fmla="val 6792"/>
            </a:avLst>
          </a:prstGeom>
          <a:solidFill>
            <a:srgbClr val="0E6C75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39319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 · DICTATION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92240" y="4224528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marks (5 AO1 + 5 AO3)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492240" y="4709160"/>
            <a:ext cx="50292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30 words to write down in Spanish.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words from outside the vocab list.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sentence heard </a:t>
            </a:r>
            <a:pPr indent="0" marL="0">
              <a:buNone/>
            </a:pPr>
            <a:r>
              <a:rPr lang="en-US" sz="1200" b="1" dirty="0">
                <a:solidFill>
                  <a:srgbClr val="E0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times</a:t>
            </a:r>
            <a:pPr indent="0" marL="0">
              <a:buNone/>
            </a:pPr>
            <a:r>
              <a:rPr lang="en-US" sz="12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full, in chunks, full again.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VS. HIGHER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Side by side.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3840480" cy="457200"/>
          </a:xfrm>
          <a:prstGeom prst="rect">
            <a:avLst/>
          </a:prstGeom>
          <a:solidFill>
            <a:srgbClr val="FBF3E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389120" y="1783080"/>
            <a:ext cx="3657600" cy="457200"/>
          </a:xfrm>
          <a:prstGeom prst="rect">
            <a:avLst/>
          </a:prstGeom>
          <a:solidFill>
            <a:srgbClr val="0F2A5E"/>
          </a:solidFill>
          <a:ln/>
        </p:spPr>
      </p:sp>
      <p:sp>
        <p:nvSpPr>
          <p:cNvPr id="7" name="Text 5"/>
          <p:cNvSpPr/>
          <p:nvPr/>
        </p:nvSpPr>
        <p:spPr>
          <a:xfrm>
            <a:off x="4389120" y="17830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046720" y="1783080"/>
            <a:ext cx="3566160" cy="457200"/>
          </a:xfrm>
          <a:prstGeom prst="rect">
            <a:avLst/>
          </a:prstGeom>
          <a:solidFill>
            <a:srgbClr val="C54A3A"/>
          </a:solidFill>
          <a:ln/>
        </p:spPr>
      </p:sp>
      <p:sp>
        <p:nvSpPr>
          <p:cNvPr id="9" name="Text 7"/>
          <p:cNvSpPr/>
          <p:nvPr/>
        </p:nvSpPr>
        <p:spPr>
          <a:xfrm>
            <a:off x="8046720" y="17830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600" kern="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240280"/>
            <a:ext cx="110642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240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marks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389120" y="2240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046720" y="22402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2697480"/>
            <a:ext cx="11064240" cy="457200"/>
          </a:xfrm>
          <a:prstGeom prst="rect">
            <a:avLst/>
          </a:prstGeom>
          <a:solidFill>
            <a:srgbClr val="FBF3E3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2697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time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389120" y="2697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minutes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046720" y="26974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minutes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3154680"/>
            <a:ext cx="110642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154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time at start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389120" y="3154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minutes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046720" y="31546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minutes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3611880"/>
            <a:ext cx="11064240" cy="457200"/>
          </a:xfrm>
          <a:prstGeom prst="rect">
            <a:avLst/>
          </a:prstGeom>
          <a:solidFill>
            <a:srgbClr val="FBF3E3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6118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Checking time at end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389120" y="36118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minutes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046720" y="36118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minutes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48640" y="4069080"/>
            <a:ext cx="110642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731520" y="40690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A · comprehension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389120" y="40690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marks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046720" y="40690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marks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48640" y="4526280"/>
            <a:ext cx="11064240" cy="457200"/>
          </a:xfrm>
          <a:prstGeom prst="rect">
            <a:avLst/>
          </a:prstGeom>
          <a:solidFill>
            <a:srgbClr val="FBF3E3"/>
          </a:solidFill>
          <a:ln/>
        </p:spPr>
      </p:sp>
      <p:sp>
        <p:nvSpPr>
          <p:cNvPr id="31" name="Text 29"/>
          <p:cNvSpPr/>
          <p:nvPr/>
        </p:nvSpPr>
        <p:spPr>
          <a:xfrm>
            <a:off x="731520" y="4526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B · dictation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389120" y="4526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marks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046720" y="45262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marks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548640" y="4983480"/>
            <a:ext cx="11064240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731520" y="4983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Dictation length (min words)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389120" y="49834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words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8046720" y="49834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words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548640" y="5440680"/>
            <a:ext cx="11064240" cy="457200"/>
          </a:xfrm>
          <a:prstGeom prst="rect">
            <a:avLst/>
          </a:prstGeom>
          <a:solidFill>
            <a:srgbClr val="FBF3E3"/>
          </a:solidFill>
          <a:ln/>
        </p:spPr>
      </p:sp>
      <p:sp>
        <p:nvSpPr>
          <p:cNvPr id="39" name="Text 37"/>
          <p:cNvSpPr/>
          <p:nvPr/>
        </p:nvSpPr>
        <p:spPr>
          <a:xfrm>
            <a:off x="731520" y="5440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repeated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389120" y="5440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Twice (3× in dictation)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8046720" y="544068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Twice (3× in dictation)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· KNOW THE TERRITORY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actually hear.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162763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5B68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Different genres, different audiences, different registers.</a:t>
            </a:r>
            <a:endParaRPr lang="en-US" sz="1700" dirty="0"/>
          </a:p>
          <a:p>
            <a:pPr indent="0" marL="0">
              <a:buNone/>
            </a:pPr>
            <a:r>
              <a:rPr lang="en-US" sz="1700" i="1" dirty="0">
                <a:solidFill>
                  <a:srgbClr val="5B68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Formal and informal, in equal measure.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548640" y="2468880"/>
            <a:ext cx="2194560" cy="3657600"/>
          </a:xfrm>
          <a:prstGeom prst="roundRect">
            <a:avLst>
              <a:gd name="adj" fmla="val 7500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25880" y="2697480"/>
            <a:ext cx="640080" cy="640080"/>
          </a:xfrm>
          <a:prstGeom prst="ellipse">
            <a:avLst/>
          </a:prstGeom>
          <a:solidFill>
            <a:srgbClr val="F4E9CC"/>
          </a:solidFill>
          <a:ln/>
        </p:spPr>
      </p:sp>
      <p:sp>
        <p:nvSpPr>
          <p:cNvPr id="8" name="Text 6"/>
          <p:cNvSpPr/>
          <p:nvPr/>
        </p:nvSpPr>
        <p:spPr>
          <a:xfrm>
            <a:off x="1325880" y="26974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📢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85800" y="347472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Announcements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41148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Stations, shops, airports, schools.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834640" y="2468880"/>
            <a:ext cx="2194560" cy="3657600"/>
          </a:xfrm>
          <a:prstGeom prst="roundRect">
            <a:avLst>
              <a:gd name="adj" fmla="val 7500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11880" y="2697480"/>
            <a:ext cx="640080" cy="640080"/>
          </a:xfrm>
          <a:prstGeom prst="ellipse">
            <a:avLst/>
          </a:prstGeom>
          <a:solidFill>
            <a:srgbClr val="F4E9CC"/>
          </a:solidFill>
          <a:ln/>
        </p:spPr>
      </p:sp>
      <p:sp>
        <p:nvSpPr>
          <p:cNvPr id="13" name="Text 11"/>
          <p:cNvSpPr/>
          <p:nvPr/>
        </p:nvSpPr>
        <p:spPr>
          <a:xfrm>
            <a:off x="3611880" y="26974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971800" y="347472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conversations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017520" y="41148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Friends, family, shopkeepers, doctors.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120640" y="2468880"/>
            <a:ext cx="2194560" cy="3657600"/>
          </a:xfrm>
          <a:prstGeom prst="roundRect">
            <a:avLst>
              <a:gd name="adj" fmla="val 7500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897880" y="2697480"/>
            <a:ext cx="640080" cy="640080"/>
          </a:xfrm>
          <a:prstGeom prst="ellipse">
            <a:avLst/>
          </a:prstGeom>
          <a:solidFill>
            <a:srgbClr val="F4E9CC"/>
          </a:solidFill>
          <a:ln/>
        </p:spPr>
      </p:sp>
      <p:sp>
        <p:nvSpPr>
          <p:cNvPr id="18" name="Text 16"/>
          <p:cNvSpPr/>
          <p:nvPr/>
        </p:nvSpPr>
        <p:spPr>
          <a:xfrm>
            <a:off x="5897880" y="26974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📻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257800" y="347472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Bulletins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03520" y="41148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News, weather, traffic, sports updates.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406640" y="2468880"/>
            <a:ext cx="2194560" cy="3657600"/>
          </a:xfrm>
          <a:prstGeom prst="roundRect">
            <a:avLst>
              <a:gd name="adj" fmla="val 7500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183880" y="2697480"/>
            <a:ext cx="640080" cy="640080"/>
          </a:xfrm>
          <a:prstGeom prst="ellipse">
            <a:avLst/>
          </a:prstGeom>
          <a:solidFill>
            <a:srgbClr val="F4E9CC"/>
          </a:solidFill>
          <a:ln/>
        </p:spPr>
      </p:sp>
      <p:sp>
        <p:nvSpPr>
          <p:cNvPr id="23" name="Text 21"/>
          <p:cNvSpPr/>
          <p:nvPr/>
        </p:nvSpPr>
        <p:spPr>
          <a:xfrm>
            <a:off x="8183880" y="26974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🎙️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7543800" y="347472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Podcasts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589520" y="41148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Interviews, opinions, longer descriptions.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9692640" y="2468880"/>
            <a:ext cx="2194560" cy="3657600"/>
          </a:xfrm>
          <a:prstGeom prst="roundRect">
            <a:avLst>
              <a:gd name="adj" fmla="val 7500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469880" y="2697480"/>
            <a:ext cx="640080" cy="640080"/>
          </a:xfrm>
          <a:prstGeom prst="ellipse">
            <a:avLst/>
          </a:prstGeom>
          <a:solidFill>
            <a:srgbClr val="F4E9CC"/>
          </a:solidFill>
          <a:ln/>
        </p:spPr>
      </p:sp>
      <p:sp>
        <p:nvSpPr>
          <p:cNvPr id="28" name="Text 26"/>
          <p:cNvSpPr/>
          <p:nvPr/>
        </p:nvSpPr>
        <p:spPr>
          <a:xfrm>
            <a:off x="10469880" y="26974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📝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9829800" y="3474720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Spoken descriptions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875520" y="41148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describing a place, person or routine.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48640" y="6263640"/>
            <a:ext cx="11064240" cy="0"/>
          </a:xfrm>
          <a:prstGeom prst="roundRect">
            <a:avLst/>
          </a:prstGeom>
          <a:solidFill>
            <a:srgbClr val="E0A838"/>
          </a:solidFill>
          <a:ln/>
        </p:spPr>
      </p:sp>
      <p:sp>
        <p:nvSpPr>
          <p:cNvPr id="32" name="Text 3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· SECTION A · COMPREHENSION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first. Listen second. Answer last.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11064240" cy="1417320"/>
          </a:xfrm>
          <a:prstGeom prst="roundRect">
            <a:avLst>
              <a:gd name="adj" fmla="val 9677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2057400"/>
            <a:ext cx="960120" cy="960120"/>
          </a:xfrm>
          <a:prstGeom prst="ellipse">
            <a:avLst/>
          </a:prstGeom>
          <a:solidFill>
            <a:srgbClr val="0F2A5E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05740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1CA2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1965960" y="19933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965960" y="2423160"/>
            <a:ext cx="9418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audio plays, read the questions. Underline the question word — Who? What? When? Where? Why? How many?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any quantifiers: 'mention TWO things'.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3383280"/>
            <a:ext cx="11064240" cy="1417320"/>
          </a:xfrm>
          <a:prstGeom prst="roundRect">
            <a:avLst>
              <a:gd name="adj" fmla="val 9677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" y="3611880"/>
            <a:ext cx="960120" cy="960120"/>
          </a:xfrm>
          <a:prstGeom prst="ellipse">
            <a:avLst/>
          </a:prstGeom>
          <a:solidFill>
            <a:srgbClr val="0F2A5E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361188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1CA2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1965960" y="35478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965960" y="3977640"/>
            <a:ext cx="9418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to the WHOLE clip first time. Don't try to write yet. Get the gist, the speaker's mood and the rough timeline.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second play, target the specific answer.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4937760"/>
            <a:ext cx="11064240" cy="1417320"/>
          </a:xfrm>
          <a:prstGeom prst="roundRect">
            <a:avLst>
              <a:gd name="adj" fmla="val 9677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77240" y="5166360"/>
            <a:ext cx="960120" cy="960120"/>
          </a:xfrm>
          <a:prstGeom prst="ellipse">
            <a:avLst/>
          </a:prstGeom>
          <a:solidFill>
            <a:srgbClr val="0F2A5E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5166360"/>
            <a:ext cx="960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1CA2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1965960" y="510235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965960" y="5532120"/>
            <a:ext cx="9418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the answer in English, in full enough words to be unambiguous. Numbers as digits. Use the built-in pause to write tidily.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· SECTION B · DICTATION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passes, three jobs.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5B68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hear each sentence three times. Each play is for a different job.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331720"/>
            <a:ext cx="3657600" cy="3291840"/>
          </a:xfrm>
          <a:prstGeom prst="roundRect">
            <a:avLst>
              <a:gd name="adj" fmla="val 5000"/>
            </a:avLst>
          </a:prstGeom>
          <a:solidFill>
            <a:srgbClr val="0F2A5E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514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PASS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92608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sentence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Listen, don't write.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whole meaning. Mentally note: tense, person, register.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43400" y="2331720"/>
            <a:ext cx="3657600" cy="3291840"/>
          </a:xfrm>
          <a:prstGeom prst="roundRect">
            <a:avLst>
              <a:gd name="adj" fmla="val 5000"/>
            </a:avLst>
          </a:prstGeom>
          <a:solidFill>
            <a:srgbClr val="0E6C75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0" y="2514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FFE9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PASS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0" y="292608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BF3E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Broken into chunks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57200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fast.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BF3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abbreviations if you need to. Capture every word — accents matter for AO3.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138160" y="2331720"/>
            <a:ext cx="3657600" cy="3291840"/>
          </a:xfrm>
          <a:prstGeom prst="roundRect">
            <a:avLst>
              <a:gd name="adj" fmla="val 5000"/>
            </a:avLst>
          </a:prstGeom>
          <a:solidFill>
            <a:srgbClr val="E0A838"/>
          </a:solidFill>
          <a:ln/>
        </p:spPr>
      </p:sp>
      <p:sp>
        <p:nvSpPr>
          <p:cNvPr id="15" name="Text 13"/>
          <p:cNvSpPr/>
          <p:nvPr/>
        </p:nvSpPr>
        <p:spPr>
          <a:xfrm>
            <a:off x="8366760" y="2514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PASS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366760" y="292608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sentence again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366760" y="365760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Check, don't rewrite.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word order, accents, capital letters, agreement endings.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5760720"/>
            <a:ext cx="11064240" cy="548640"/>
          </a:xfrm>
          <a:prstGeom prst="roundRect">
            <a:avLst>
              <a:gd name="adj" fmla="val 16667"/>
            </a:avLst>
          </a:prstGeom>
          <a:solidFill>
            <a:srgbClr val="C54A3A">
              <a:alpha val="10000"/>
            </a:srgbClr>
          </a:solidFill>
          <a:ln w="19050">
            <a:solidFill>
              <a:srgbClr val="C54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7240" y="5760720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C54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PITFALL · </a:t>
            </a:r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of the words will be </a:t>
            </a:r>
            <a:pPr indent="0" marL="0">
              <a:buNone/>
            </a:pPr>
            <a:r>
              <a:rPr lang="en-US" sz="12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the vocab list</a:t>
            </a:r>
            <a:pPr indent="0" marL="0">
              <a:buNone/>
            </a:pPr>
            <a:r>
              <a:rPr lang="en-US" sz="1200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You can still spell them — listen to every syllable.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FA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1CA2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 · SPELL TO SCORE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dirty="0">
                <a:solidFill>
                  <a:srgbClr val="081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Spanish spelling rules that win you AO3 marks.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412480" y="411480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spc="500" kern="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1 · LISTENING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90195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 on the last syllable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224028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verbs in past: -é, -í, -ó · words ending in vowel + n/s if stressed on last syllable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26480" y="182880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126480" y="182880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0195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 on the second-to-last syllable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224028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words ending in consonant other than n/s · except those marked already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88036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288036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295351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ñ vs 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2960" y="329184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señor not senor. Always check — Spanish makes this distinction in marking.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26480" y="288036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288036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295351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 vs 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0" y="329184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llamo, calle, ella. Listen for the soft 'y' sound.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393192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48640" y="393192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23" name="Text 21"/>
          <p:cNvSpPr/>
          <p:nvPr/>
        </p:nvSpPr>
        <p:spPr>
          <a:xfrm>
            <a:off x="822960" y="400507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vs v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22960" y="434340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identical in Spanish. Use vocab knowledge to choose.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26480" y="393192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126480" y="393192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0" y="400507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vs z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0" y="434340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Listen, but also: ce, ci use 'c'; za, zo, zu use 'z'.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498348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48640" y="498348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31" name="Text 29"/>
          <p:cNvSpPr/>
          <p:nvPr/>
        </p:nvSpPr>
        <p:spPr>
          <a:xfrm>
            <a:off x="822960" y="505663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is silent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22960" y="539496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it's still written — hablo, hermana, hora.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126480" y="4983480"/>
            <a:ext cx="5486400" cy="960120"/>
          </a:xfrm>
          <a:prstGeom prst="roundRect">
            <a:avLst>
              <a:gd name="adj" fmla="val 9524"/>
            </a:avLst>
          </a:prstGeom>
          <a:solidFill>
            <a:srgbClr val="FDFAF2"/>
          </a:solidFill>
          <a:ln w="12700">
            <a:solidFill>
              <a:srgbClr val="D8CFB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126480" y="4983480"/>
            <a:ext cx="137160" cy="960120"/>
          </a:xfrm>
          <a:prstGeom prst="rect">
            <a:avLst/>
          </a:prstGeom>
          <a:solidFill>
            <a:srgbClr val="E0A838"/>
          </a:solidFill>
          <a:ln/>
        </p:spPr>
      </p:sp>
      <p:sp>
        <p:nvSpPr>
          <p:cNvPr id="35" name="Text 33"/>
          <p:cNvSpPr/>
          <p:nvPr/>
        </p:nvSpPr>
        <p:spPr>
          <a:xfrm>
            <a:off x="6400800" y="5056632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1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 and ¡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400800" y="539496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every question with ¿ and every exclamation with ¡.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AQA GCSE Spanish 8692 · June 2026 onwards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400800" y="64922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B68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Hillside Spanish · Spanish Department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Hillside Spanish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1 Listening Exam Guide</dc:title>
  <dc:subject>PptxGenJS Presentation</dc:subject>
  <dc:creator>Hillside Spanish · Spanish Department</dc:creator>
  <cp:lastModifiedBy>Hillside Spanish · Spanish Department</cp:lastModifiedBy>
  <cp:revision>1</cp:revision>
  <dcterms:created xsi:type="dcterms:W3CDTF">2026-06-03T04:54:50Z</dcterms:created>
  <dcterms:modified xsi:type="dcterms:W3CDTF">2026-06-03T04:54:50Z</dcterms:modified>
</cp:coreProperties>
</file>